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9"/>
  </p:notesMasterIdLst>
  <p:handoutMasterIdLst>
    <p:handoutMasterId r:id="rId10"/>
  </p:handoutMasterIdLst>
  <p:sldIdLst>
    <p:sldId id="273" r:id="rId3"/>
    <p:sldId id="341" r:id="rId4"/>
    <p:sldId id="342" r:id="rId5"/>
    <p:sldId id="338" r:id="rId6"/>
    <p:sldId id="328" r:id="rId7"/>
    <p:sldId id="28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C87B"/>
    <a:srgbClr val="18987F"/>
    <a:srgbClr val="2FC578"/>
    <a:srgbClr val="1F4D7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88DDDF-0319-425F-84FB-83240F75F517}" v="1" dt="2022-11-04T14:22:30.946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71" autoAdjust="0"/>
    <p:restoredTop sz="94660"/>
  </p:normalViewPr>
  <p:slideViewPr>
    <p:cSldViewPr snapToGrid="0">
      <p:cViewPr varScale="1">
        <p:scale>
          <a:sx n="82" d="100"/>
          <a:sy n="82" d="100"/>
        </p:scale>
        <p:origin x="42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40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pt-BR" smtClean="0"/>
              <a:t>05/11/2022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pt-BR" smtClean="0"/>
              <a:t>05/11/2022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</a:t>
            </a:r>
            <a:r>
              <a:rPr lang="pt-BR" noProof="0" dirty="0"/>
              <a:t>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1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tângulo 8"/>
          <p:cNvSpPr/>
          <p:nvPr/>
        </p:nvSpPr>
        <p:spPr>
          <a:xfrm>
            <a:off x="2832533" y="820273"/>
            <a:ext cx="9359467" cy="2971800"/>
          </a:xfrm>
          <a:prstGeom prst="rect">
            <a:avLst/>
          </a:prstGeom>
          <a:solidFill>
            <a:srgbClr val="18987F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832533" y="3906247"/>
            <a:ext cx="9359467" cy="1033272"/>
          </a:xfrm>
          <a:prstGeom prst="rect">
            <a:avLst/>
          </a:prstGeom>
          <a:solidFill>
            <a:srgbClr val="189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1392515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rgbClr val="18987F"/>
                </a:solidFill>
              </a:defRPr>
            </a:lvl1pPr>
          </a:lstStyle>
          <a:p>
            <a:r>
              <a:rPr lang="pt-BR" dirty="0"/>
              <a:t>Título</a:t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3987332"/>
            <a:ext cx="8500062" cy="865321"/>
          </a:xfrm>
          <a:noFill/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6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4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36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016188"/>
          </a:xfrm>
        </p:spPr>
        <p:txBody>
          <a:bodyPr>
            <a:normAutofit/>
          </a:bodyPr>
          <a:lstStyle>
            <a:lvl1pPr>
              <a:defRPr sz="22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4016188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3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5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0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rgbClr val="2FC578"/>
          </a:solidFill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3502152" y="1"/>
            <a:ext cx="7315200" cy="4007223"/>
          </a:xfrm>
          <a:prstGeom prst="rect">
            <a:avLst/>
          </a:prstGeom>
          <a:solidFill>
            <a:schemeClr val="bg2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502152" y="4058862"/>
            <a:ext cx="7315200" cy="1719072"/>
          </a:xfrm>
          <a:prstGeom prst="rect">
            <a:avLst/>
          </a:prstGeom>
          <a:solidFill>
            <a:srgbClr val="2FC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61020" y="329174"/>
            <a:ext cx="6597464" cy="3516686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rgbClr val="18987F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38014" y="4186053"/>
            <a:ext cx="6597465" cy="1500187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1962926"/>
            <a:ext cx="4489704" cy="830695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80160" y="2877664"/>
            <a:ext cx="4489704" cy="3433769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9088" y="1962926"/>
            <a:ext cx="4489704" cy="830695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9088" y="2877664"/>
            <a:ext cx="4489704" cy="3433769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900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black">
          <a:xfrm>
            <a:off x="3095708" y="254308"/>
            <a:ext cx="909629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  <a:solidFill>
            <a:srgbClr val="2FC578">
              <a:alpha val="63137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  <a:p>
            <a:pPr lvl="5"/>
            <a:r>
              <a:rPr lang="pt-BR" dirty="0"/>
              <a:t>sexto</a:t>
            </a:r>
          </a:p>
          <a:p>
            <a:pPr lvl="6"/>
            <a:r>
              <a:rPr lang="pt-BR" dirty="0"/>
              <a:t>sétimo</a:t>
            </a:r>
          </a:p>
          <a:p>
            <a:pPr lvl="7"/>
            <a:r>
              <a:rPr lang="pt-BR" dirty="0"/>
              <a:t>oitavo</a:t>
            </a:r>
          </a:p>
          <a:p>
            <a:pPr lvl="8"/>
            <a:r>
              <a:rPr lang="pt-BR" dirty="0"/>
              <a:t>nono</a:t>
            </a:r>
          </a:p>
        </p:txBody>
      </p:sp>
      <p:sp>
        <p:nvSpPr>
          <p:cNvPr id="10" name="Espaço Reservado para Data 10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/>
          <a:lstStyle/>
          <a:p>
            <a:fld id="{2CCFE9AC-F15C-4FA0-A6F1-298829FA691D}" type="datetimeFigureOut">
              <a:rPr lang="pt-BR" smtClean="0"/>
              <a:t>05/11/2022</a:t>
            </a:fld>
            <a:endParaRPr lang="pt-BR" dirty="0"/>
          </a:p>
        </p:txBody>
      </p:sp>
      <p:sp>
        <p:nvSpPr>
          <p:cNvPr id="11" name="Espaço Reservado para Rodapé 11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2" name="Espaço Reservado para Número de Slide 12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D266BE7-899D-4075-917F-DBDE33B6B69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5" r:id="rId9"/>
    <p:sldLayoutId id="2147483658" r:id="rId10"/>
    <p:sldLayoutId id="2147483661" r:id="rId11"/>
    <p:sldLayoutId id="2147483656" r:id="rId12"/>
    <p:sldLayoutId id="2147483660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b="1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b="1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275021" y="5651244"/>
            <a:ext cx="6346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/>
              <a:t>Visualização de Dados e Dashboards</a:t>
            </a:r>
          </a:p>
        </p:txBody>
      </p:sp>
      <p:sp>
        <p:nvSpPr>
          <p:cNvPr id="3" name="Retângulo 2"/>
          <p:cNvSpPr/>
          <p:nvPr/>
        </p:nvSpPr>
        <p:spPr>
          <a:xfrm>
            <a:off x="7664274" y="460076"/>
            <a:ext cx="41083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000" dirty="0">
                <a:solidFill>
                  <a:schemeClr val="bg2"/>
                </a:solidFill>
              </a:rPr>
              <a:t>Professor(a):</a:t>
            </a:r>
          </a:p>
          <a:p>
            <a:pPr algn="r"/>
            <a:r>
              <a:rPr lang="pt-BR" sz="2400" b="1" dirty="0">
                <a:solidFill>
                  <a:schemeClr val="bg2"/>
                </a:solidFill>
              </a:rPr>
              <a:t>Claudio Bonel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940406" y="6143255"/>
            <a:ext cx="26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ANO: 2022.2</a:t>
            </a:r>
          </a:p>
        </p:txBody>
      </p:sp>
    </p:spTree>
    <p:extLst>
      <p:ext uri="{BB962C8B-B14F-4D97-AF65-F5344CB8AC3E}">
        <p14:creationId xmlns:p14="http://schemas.microsoft.com/office/powerpoint/2010/main" val="95240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Avaliação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F25186A-A8AB-8341-245C-4680B570ED3D}"/>
              </a:ext>
            </a:extLst>
          </p:cNvPr>
          <p:cNvSpPr txBox="1">
            <a:spLocks/>
          </p:cNvSpPr>
          <p:nvPr/>
        </p:nvSpPr>
        <p:spPr bwMode="auto">
          <a:xfrm>
            <a:off x="343677" y="1693750"/>
            <a:ext cx="11504645" cy="50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Desenvolver um dashboard (ou utilizar algum você já tenha desenvolvido) com, no mínimo: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</a:pPr>
            <a:r>
              <a:rPr lang="pt-BR" altLang="en-US" sz="2200" dirty="0">
                <a:latin typeface="Calibri Light" panose="020F0302020204030204" pitchFamily="34" charset="0"/>
              </a:rPr>
              <a:t>2 páginas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</a:pPr>
            <a:r>
              <a:rPr lang="pt-BR" altLang="en-US" sz="2200" dirty="0">
                <a:latin typeface="Calibri Light" panose="020F0302020204030204" pitchFamily="34" charset="0"/>
              </a:rPr>
              <a:t>4 visualizações no TOTAL (Somando-se as 2 páginas)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</a:pPr>
            <a:r>
              <a:rPr lang="pt-BR" altLang="en-US" sz="2200" dirty="0">
                <a:latin typeface="Calibri Light" panose="020F0302020204030204" pitchFamily="34" charset="0"/>
              </a:rPr>
              <a:t>1 indicador dos que foram apresentados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</a:pPr>
            <a:r>
              <a:rPr lang="pt-BR" altLang="en-US" sz="2200" dirty="0">
                <a:latin typeface="Calibri Light" panose="020F0302020204030204" pitchFamily="34" charset="0"/>
              </a:rPr>
              <a:t>Aplicar as melhores práticas de visualização de dados (Saturação, </a:t>
            </a:r>
            <a:r>
              <a:rPr lang="pt-BR" altLang="en-US" sz="2200" dirty="0" err="1">
                <a:latin typeface="Calibri Light" panose="020F0302020204030204" pitchFamily="34" charset="0"/>
              </a:rPr>
              <a:t>dessaturação</a:t>
            </a:r>
            <a:r>
              <a:rPr lang="pt-BR" altLang="en-US" sz="2200" dirty="0">
                <a:latin typeface="Calibri Light" panose="020F0302020204030204" pitchFamily="34" charset="0"/>
              </a:rPr>
              <a:t> e foco)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</a:pPr>
            <a:r>
              <a:rPr lang="pt-BR" altLang="en-US" sz="2200">
                <a:latin typeface="Calibri Light" panose="020F0302020204030204" pitchFamily="34" charset="0"/>
              </a:rPr>
              <a:t>Realizar uma apresentação oral, </a:t>
            </a:r>
            <a:r>
              <a:rPr lang="pt-BR" altLang="en-US" sz="2200" dirty="0">
                <a:latin typeface="Calibri Light" panose="020F0302020204030204" pitchFamily="34" charset="0"/>
              </a:rPr>
              <a:t>acerca de alguma descoberta sobre os dados. (FOQUE)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</a:pPr>
            <a:r>
              <a:rPr lang="pt-BR" altLang="en-US" sz="2200" dirty="0">
                <a:latin typeface="Calibri Light" panose="020F0302020204030204" pitchFamily="34" charset="0"/>
              </a:rPr>
              <a:t>Apresentação de, no máximo, 10 minutos e, no mínimo 5.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</a:pPr>
            <a:endParaRPr lang="pt-BR" altLang="en-US" sz="2200" dirty="0">
              <a:latin typeface="Calibri Light" panose="020F0302020204030204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Nota: 0 a 10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</a:pPr>
            <a:endParaRPr lang="pt-BR" altLang="en-US" sz="22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28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Exercício 8: </a:t>
            </a:r>
            <a:r>
              <a:rPr lang="pt-BR" b="1" dirty="0" err="1"/>
              <a:t>YoY</a:t>
            </a:r>
            <a:r>
              <a:rPr lang="pt-BR" b="1" dirty="0"/>
              <a:t> YTD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F25186A-A8AB-8341-245C-4680B570ED3D}"/>
              </a:ext>
            </a:extLst>
          </p:cNvPr>
          <p:cNvSpPr txBox="1">
            <a:spLocks/>
          </p:cNvSpPr>
          <p:nvPr/>
        </p:nvSpPr>
        <p:spPr bwMode="auto">
          <a:xfrm>
            <a:off x="343677" y="1693750"/>
            <a:ext cx="11504645" cy="50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O Analista do ISP te pediu para realizar a </a:t>
            </a:r>
            <a:r>
              <a:rPr lang="pt-BR" altLang="en-US" sz="2200" b="1" dirty="0">
                <a:latin typeface="Calibri Light" panose="020F0302020204030204" pitchFamily="34" charset="0"/>
              </a:rPr>
              <a:t>variação</a:t>
            </a:r>
            <a:r>
              <a:rPr lang="pt-BR" altLang="en-US" sz="2200" dirty="0">
                <a:latin typeface="Calibri Light" panose="020F0302020204030204" pitchFamily="34" charset="0"/>
              </a:rPr>
              <a:t> do </a:t>
            </a:r>
            <a:r>
              <a:rPr lang="pt-BR" altLang="en-US" sz="2200" b="1" dirty="0">
                <a:latin typeface="Calibri Light" panose="020F0302020204030204" pitchFamily="34" charset="0"/>
              </a:rPr>
              <a:t>acumulado dentro ano corrente</a:t>
            </a:r>
            <a:r>
              <a:rPr lang="pt-BR" altLang="en-US" sz="2200" dirty="0">
                <a:latin typeface="Calibri Light" panose="020F0302020204030204" pitchFamily="34" charset="0"/>
              </a:rPr>
              <a:t>, </a:t>
            </a:r>
            <a:r>
              <a:rPr lang="pt-BR" altLang="en-US" sz="2200" b="1" dirty="0">
                <a:latin typeface="Calibri Light" panose="020F0302020204030204" pitchFamily="34" charset="0"/>
              </a:rPr>
              <a:t>comparando-o com o seu período anterior </a:t>
            </a:r>
            <a:r>
              <a:rPr lang="pt-BR" altLang="en-US" sz="2200" dirty="0">
                <a:latin typeface="Calibri Light" panose="020F0302020204030204" pitchFamily="34" charset="0"/>
              </a:rPr>
              <a:t>de todas as </a:t>
            </a:r>
            <a:r>
              <a:rPr lang="pt-BR" altLang="en-US" sz="2200" b="1" dirty="0">
                <a:latin typeface="Calibri Light" panose="020F0302020204030204" pitchFamily="34" charset="0"/>
              </a:rPr>
              <a:t>ocorrências</a:t>
            </a:r>
            <a:r>
              <a:rPr lang="pt-BR" altLang="en-US" sz="2200" dirty="0">
                <a:latin typeface="Calibri Light" panose="020F0302020204030204" pitchFamily="34" charset="0"/>
              </a:rPr>
              <a:t> relacionadas a </a:t>
            </a:r>
            <a:r>
              <a:rPr lang="pt-BR" altLang="en-US" sz="2200" b="1" dirty="0">
                <a:latin typeface="Calibri Light" panose="020F0302020204030204" pitchFamily="34" charset="0"/>
              </a:rPr>
              <a:t>recuperação de veículos </a:t>
            </a:r>
            <a:r>
              <a:rPr lang="pt-BR" altLang="en-US" sz="2200" dirty="0">
                <a:latin typeface="Calibri Light" panose="020F0302020204030204" pitchFamily="34" charset="0"/>
              </a:rPr>
              <a:t>e apresentar em um gráfico de linhas, onde fosse possível realizar análises através dos anos, trimestres e meses.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pt-BR" altLang="en-US" sz="2200" dirty="0">
              <a:latin typeface="Calibri Light" panose="020F030202020403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Utilizem todas as boas práticas vistas até o momento.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	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Dúvidas? Pergunte!</a:t>
            </a:r>
          </a:p>
        </p:txBody>
      </p:sp>
    </p:spTree>
    <p:extLst>
      <p:ext uri="{BB962C8B-B14F-4D97-AF65-F5344CB8AC3E}">
        <p14:creationId xmlns:p14="http://schemas.microsoft.com/office/powerpoint/2010/main" val="2127712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Exercício 9: </a:t>
            </a:r>
            <a:r>
              <a:rPr lang="pt-BR" b="1" dirty="0" err="1"/>
              <a:t>Tx</a:t>
            </a:r>
            <a:r>
              <a:rPr lang="pt-BR" b="1" dirty="0"/>
              <a:t> de roubos e furtos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F25186A-A8AB-8341-245C-4680B570ED3D}"/>
              </a:ext>
            </a:extLst>
          </p:cNvPr>
          <p:cNvSpPr txBox="1">
            <a:spLocks/>
          </p:cNvSpPr>
          <p:nvPr/>
        </p:nvSpPr>
        <p:spPr bwMode="auto">
          <a:xfrm>
            <a:off x="343677" y="1693750"/>
            <a:ext cx="11504645" cy="50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en-US" sz="2100" dirty="0">
                <a:latin typeface="Calibri Light" panose="020F0302020204030204" pitchFamily="34" charset="0"/>
              </a:rPr>
              <a:t>Você foi convidado/a </a:t>
            </a:r>
            <a:r>
              <a:rPr lang="pt-BR" altLang="en-US" sz="2100" dirty="0" err="1">
                <a:latin typeface="Calibri Light" panose="020F0302020204030204" pitchFamily="34" charset="0"/>
              </a:rPr>
              <a:t>a</a:t>
            </a:r>
            <a:r>
              <a:rPr lang="pt-BR" altLang="en-US" sz="2100" dirty="0">
                <a:latin typeface="Calibri Light" panose="020F0302020204030204" pitchFamily="34" charset="0"/>
              </a:rPr>
              <a:t> realizar uma apresentação acerca de dados relacionados a </a:t>
            </a:r>
            <a:r>
              <a:rPr lang="pt-BR" altLang="en-US" sz="2100" b="1" dirty="0">
                <a:latin typeface="Calibri Light" panose="020F0302020204030204" pitchFamily="34" charset="0"/>
              </a:rPr>
              <a:t>roubos de veículos</a:t>
            </a:r>
            <a:r>
              <a:rPr lang="pt-BR" altLang="en-US" sz="2100" dirty="0">
                <a:latin typeface="Calibri Light" panose="020F0302020204030204" pitchFamily="34" charset="0"/>
              </a:rPr>
              <a:t>, para os líderes comunitários do município do Rio de Janeiro, onde te solicitaram a criação de um </a:t>
            </a:r>
            <a:r>
              <a:rPr lang="pt-BR" altLang="en-US" sz="2100" b="1" dirty="0">
                <a:latin typeface="Calibri Light" panose="020F0302020204030204" pitchFamily="34" charset="0"/>
              </a:rPr>
              <a:t>ranking de Delegacias de Polícia</a:t>
            </a:r>
            <a:r>
              <a:rPr lang="pt-BR" altLang="en-US" sz="2100" dirty="0">
                <a:latin typeface="Calibri Light" panose="020F0302020204030204" pitchFamily="34" charset="0"/>
              </a:rPr>
              <a:t>, através do indicador de </a:t>
            </a:r>
            <a:r>
              <a:rPr lang="pt-BR" altLang="en-US" sz="2100" b="1" dirty="0">
                <a:latin typeface="Calibri Light" panose="020F0302020204030204" pitchFamily="34" charset="0"/>
              </a:rPr>
              <a:t>taxa % de roubos de veículos</a:t>
            </a:r>
            <a:r>
              <a:rPr lang="pt-BR" altLang="en-US" sz="2100" dirty="0">
                <a:latin typeface="Calibri Light" panose="020F0302020204030204" pitchFamily="34" charset="0"/>
              </a:rPr>
              <a:t>, de acordo com o a seguinte regra de negócio: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pt-BR" altLang="en-US" sz="2100" dirty="0">
              <a:latin typeface="Calibri Light" panose="020F030202020403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en-US" sz="2100" b="1" dirty="0">
                <a:latin typeface="Calibri Light" panose="020F0302020204030204" pitchFamily="34" charset="0"/>
              </a:rPr>
              <a:t>Taxa % de roubos de veículos = roubo de veículos / todos os roubos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en-US" sz="2100" dirty="0">
                <a:latin typeface="Calibri Light" panose="020F0302020204030204" pitchFamily="34" charset="0"/>
              </a:rPr>
              <a:t>	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en-US" sz="2100" dirty="0">
                <a:latin typeface="Calibri Light" panose="020F0302020204030204" pitchFamily="34" charset="0"/>
              </a:rPr>
              <a:t>Também será necessário apresentar uma evolução, desse mesmo indicador, através dos anos.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pt-BR" altLang="en-US" sz="2100" dirty="0">
              <a:latin typeface="Calibri Light" panose="020F030202020403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en-US" sz="2100" dirty="0">
                <a:latin typeface="Calibri Light" panose="020F0302020204030204" pitchFamily="34" charset="0"/>
              </a:rPr>
              <a:t>Dúvidas? Pergunte!</a:t>
            </a:r>
          </a:p>
        </p:txBody>
      </p:sp>
    </p:spTree>
    <p:extLst>
      <p:ext uri="{BB962C8B-B14F-4D97-AF65-F5344CB8AC3E}">
        <p14:creationId xmlns:p14="http://schemas.microsoft.com/office/powerpoint/2010/main" val="305614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Referências</a:t>
            </a:r>
          </a:p>
        </p:txBody>
      </p:sp>
      <p:sp>
        <p:nvSpPr>
          <p:cNvPr id="3" name="Espaço Reservado para Conteúdo 13"/>
          <p:cNvSpPr txBox="1">
            <a:spLocks/>
          </p:cNvSpPr>
          <p:nvPr/>
        </p:nvSpPr>
        <p:spPr>
          <a:xfrm>
            <a:off x="344557" y="1961323"/>
            <a:ext cx="11476382" cy="4505738"/>
          </a:xfrm>
          <a:prstGeom prst="rect">
            <a:avLst/>
          </a:prstGeom>
          <a:solidFill>
            <a:srgbClr val="2FC578">
              <a:alpha val="31000"/>
            </a:srgbClr>
          </a:solidFill>
        </p:spPr>
        <p:txBody>
          <a:bodyPr numCol="1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pt-BR" altLang="en-US" sz="1400" b="0" dirty="0"/>
              <a:t>BONEL, CLAUDIO. Power BI Black </a:t>
            </a:r>
            <a:r>
              <a:rPr lang="pt-BR" altLang="en-US" sz="1400" b="0" dirty="0" err="1"/>
              <a:t>Belt</a:t>
            </a:r>
            <a:r>
              <a:rPr lang="pt-BR" altLang="en-US" sz="1400" b="0" dirty="0"/>
              <a:t>: um treinamento faca na caveira através dos principais pilares de um projeto pratico de business </a:t>
            </a:r>
            <a:r>
              <a:rPr lang="pt-BR" altLang="en-US" sz="1400" b="0" dirty="0" err="1"/>
              <a:t>intelligence</a:t>
            </a:r>
            <a:r>
              <a:rPr lang="pt-BR" altLang="en-US" sz="1400" b="0" dirty="0"/>
              <a:t>, usando o Microsoft Power BI. Claudio Bonel, 2019.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pt-BR" altLang="en-US" sz="1400" b="0" dirty="0"/>
              <a:t>KNAFLIC, Cole </a:t>
            </a:r>
            <a:r>
              <a:rPr lang="pt-BR" altLang="en-US" sz="1400" b="0" dirty="0" err="1"/>
              <a:t>Nussbaumer</a:t>
            </a:r>
            <a:r>
              <a:rPr lang="pt-BR" altLang="en-US" sz="1400" b="0" dirty="0"/>
              <a:t>. </a:t>
            </a:r>
            <a:r>
              <a:rPr lang="pt-BR" altLang="en-US" sz="1400" b="0" dirty="0" err="1"/>
              <a:t>Storytelling</a:t>
            </a:r>
            <a:r>
              <a:rPr lang="pt-BR" altLang="en-US" sz="1400" b="0" dirty="0"/>
              <a:t> com dados: um guia sobre visualização de dados para profissionais de negócios. Alta Books, 2019.</a:t>
            </a:r>
          </a:p>
        </p:txBody>
      </p:sp>
    </p:spTree>
    <p:extLst>
      <p:ext uri="{BB962C8B-B14F-4D97-AF65-F5344CB8AC3E}">
        <p14:creationId xmlns:p14="http://schemas.microsoft.com/office/powerpoint/2010/main" val="25478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12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S1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46F0C7C-95CD-4157-B59F-1693F8160B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TS103462902</Template>
  <TotalTime>0</TotalTime>
  <Words>340</Words>
  <Application>Microsoft Office PowerPoint</Application>
  <PresentationFormat>Widescreen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TS103462902</vt:lpstr>
      <vt:lpstr>Apresentação do PowerPoint</vt:lpstr>
      <vt:lpstr>Avaliação</vt:lpstr>
      <vt:lpstr>Exercício 8: YoY YTD</vt:lpstr>
      <vt:lpstr>Exercício 9: Tx de roubos e furtos</vt:lpstr>
      <vt:lpstr>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2014-02-13T18:02:48Z</dcterms:created>
  <dcterms:modified xsi:type="dcterms:W3CDTF">2022-11-05T14:50:41Z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TC034629029991</vt:lpwstr>
  </property>
</Properties>
</file>